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00" r:id="rId2"/>
    <p:sldId id="4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70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1FFB2-5A43-4C87-80E0-EE16CC1B79FB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B52FE-83AF-4DD5-900D-5072C8671F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07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6A34C-DC42-4B06-9A5B-93D166E7290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12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16A34C-DC42-4B06-9A5B-93D166E7290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64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A3953-1710-E14F-52A5-082854F9E5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BFA5EE-13D1-FAFE-889E-745C0C7018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A4927-7C41-14B1-4A89-7BEA96614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5EB29-58DC-766B-A77A-CD288DF0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C7206-3847-F8AC-6E77-8A4183D9D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B4F6CE56-C771-4116-B398-DCA2B8C4EF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89357" y="6096843"/>
            <a:ext cx="2713333" cy="7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A1D4E7-8908-4C6C-2D79-B9B1D22A85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115893"/>
            <a:ext cx="1679406" cy="72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7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CA660-A472-A20C-E57C-5F22F5069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73D3A3-63CD-EF7B-3544-B81B00EAA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B6A91C-3D89-8F95-0129-EC7A5CCEA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6AFE10-6FF7-7C07-9D9E-DF901637F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5FB8E-AB9E-DE5A-7B90-66DEC4348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2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393777-9473-A353-2EE9-84DCE2F73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DCC0FF-2106-D512-5915-AC14E7594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BDF5D-1DE2-6851-E796-A8A9EB6F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B738E-F8B5-3813-EE7F-600829A23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C3CEB-0A2C-3D9A-C6FA-6D25A7B13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F0B68-DEDA-ABAF-695B-6EDB447DD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E976F-1FB4-F931-85EA-3B07DF1FA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38538-8C95-686B-22C0-EE4D96AA6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D2DF6B-F4EF-D259-14D2-5903F7261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06944-6F96-C931-4E94-A60F08553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998048D-DE0A-C529-153B-59A7E0B25E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89357" y="6096843"/>
            <a:ext cx="2713333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A61E6E-0937-CB79-3C3A-B73C6668D4B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115893"/>
            <a:ext cx="1679406" cy="72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2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377C3-BC5B-6523-E740-5824521D8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922AA0-510C-4893-BC40-AAA7F1D8E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552B5-2519-9691-5B6F-422EF458B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6B5D26-5A3E-38F6-CB82-3423122F4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714A7-A4A4-90ED-2F05-7C15FFF8C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4D2FAA3-F2E5-1437-C422-D50EC32313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89357" y="6096843"/>
            <a:ext cx="2713333" cy="7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CE8AA0-DA00-534F-5063-3B13B866AC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115893"/>
            <a:ext cx="1679406" cy="72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92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C6D4-8710-A799-8370-303204E04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FFCB5-B947-6E17-5107-D1ABACBC9F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BB7004-4047-5335-86AD-820CD2B47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72EEE-0675-BFD1-7E14-6ACC7C7B2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4FA5A1-030F-B24B-7A4C-48DDCCC26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B8725C-1690-A10F-9100-A29140C61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195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365D4-5FC2-5DCA-7B16-05890297A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FF7E5-79DD-28D5-D4D4-3AC49183E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0140AE-ED9A-DEBF-2CA0-EC143FEAC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6D67EA-49B9-516E-0EDC-E9DE9CB48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BCC92E-9799-6953-D26D-FDF5D0FC1D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14F60D-7A60-6B88-02CE-B2E75A3E0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F41512-9A67-DFCB-A9AE-BF7EDF164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98BCBF-B578-13BF-E5D7-D7C75539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2022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CA651-9192-C94F-BBF4-F7A6FF0B1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6D708C-38E4-99A6-9AFC-1C7619A17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24BA01-2045-DFE9-520E-2165F2911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B1AAB-D027-C569-F9B8-B7063050F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023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FAF4DB-2893-A6D6-2288-2F7E7642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F703C-63F9-93B8-CA98-D316BA297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887098-3EB9-05F9-C629-CFA4DD7C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595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75001-269C-DFF1-B2AE-A43401030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1C17A-F96B-836C-88B5-A6C9BCDA8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D09434-DAD9-C98B-847D-E252CDD43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E596A-6011-353C-CCC9-4F6E16A6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972FE3-C5D0-47B2-BC0A-D0D3EA0AD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6ABBC6-A693-006E-6EEF-358E25B75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18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F1BA0-800A-3B9C-65A2-78849B2B7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8F4777-9707-0D18-0FAC-1E5BE06138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B14374-EFEC-A4F0-2573-8758F1FB6D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356FC-EC4F-677B-E2B9-E1ADE05B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A80C8A-766F-2E6F-A947-5FAA2E2E5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F16A4-0938-5019-F9AC-3FFDEB15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14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9AFD8A-2548-DE41-460B-98B93CE10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A38FB3-1DEA-A040-6089-433EF1A86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C50F8-5B73-4EF3-8AC0-7CC0D45C07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42A897-6996-4F4B-9DA0-BC95E9713A6A}" type="datetimeFigureOut">
              <a:rPr lang="en-GB" smtClean="0"/>
              <a:t>17/10/2024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5A0641-1DD7-3BE7-48EF-47764F77D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EA7EE-D3DD-2CEA-F80D-993B8675E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CAE728-68DB-48C0-9026-93C4C65A65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602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7FCF9-4344-4E19-A2B4-426BDEA0B3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728" y="761157"/>
            <a:ext cx="11736760" cy="1550068"/>
          </a:xfrm>
        </p:spPr>
        <p:txBody>
          <a:bodyPr anchor="ctr">
            <a:noAutofit/>
          </a:bodyPr>
          <a:lstStyle/>
          <a:p>
            <a:r>
              <a:rPr lang="en-US" sz="4400" dirty="0">
                <a:latin typeface="Aptos" panose="020B0004020202020204" pitchFamily="34" charset="0"/>
              </a:rPr>
              <a:t>Electrical Detection of a </a:t>
            </a:r>
            <a:br>
              <a:rPr lang="en-US" sz="4400" dirty="0">
                <a:latin typeface="Aptos" panose="020B0004020202020204" pitchFamily="34" charset="0"/>
              </a:rPr>
            </a:br>
            <a:r>
              <a:rPr lang="en-US" sz="4400" dirty="0">
                <a:latin typeface="Aptos" panose="020B0004020202020204" pitchFamily="34" charset="0"/>
              </a:rPr>
              <a:t>Molecular Spin Qubit Candidate</a:t>
            </a:r>
            <a:endParaRPr lang="en-GB" sz="4400" dirty="0">
              <a:latin typeface="Aptos" panose="020B00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022B876-7B25-8BA9-F812-9418F66162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974" y="4306424"/>
            <a:ext cx="10745726" cy="1021915"/>
          </a:xfrm>
        </p:spPr>
        <p:txBody>
          <a:bodyPr>
            <a:normAutofit fontScale="92500"/>
          </a:bodyPr>
          <a:lstStyle/>
          <a:p>
            <a:pPr algn="l"/>
            <a:r>
              <a:rPr lang="en-GB" dirty="0">
                <a:latin typeface="Aptos" panose="020B0004020202020204" pitchFamily="34" charset="0"/>
              </a:rPr>
              <a:t>Giacomo Crapulli,</a:t>
            </a:r>
            <a:r>
              <a:rPr lang="en-US" dirty="0">
                <a:latin typeface="Aptos" panose="020B0004020202020204" pitchFamily="34" charset="0"/>
              </a:rPr>
              <a:t> </a:t>
            </a:r>
            <a:r>
              <a:rPr lang="en-GB" dirty="0">
                <a:latin typeface="Aptos" panose="020B0004020202020204" pitchFamily="34" charset="0"/>
              </a:rPr>
              <a:t>Gianluca Marcozzi, </a:t>
            </a:r>
            <a:r>
              <a:rPr lang="en-US" u="sng" dirty="0">
                <a:latin typeface="Aptos" panose="020B0004020202020204" pitchFamily="34" charset="0"/>
              </a:rPr>
              <a:t>Naitik A. Panjwani</a:t>
            </a:r>
            <a:r>
              <a:rPr lang="en-US" dirty="0">
                <a:latin typeface="Aptos" panose="020B0004020202020204" pitchFamily="34" charset="0"/>
              </a:rPr>
              <a:t>, Jan Behrends, Robert Bittl</a:t>
            </a:r>
          </a:p>
          <a:p>
            <a:pPr algn="l">
              <a:lnSpc>
                <a:spcPct val="110000"/>
              </a:lnSpc>
            </a:pPr>
            <a:r>
              <a:rPr lang="en-US" sz="1800" dirty="0">
                <a:latin typeface="Aptos" panose="020B0004020202020204" pitchFamily="34" charset="0"/>
              </a:rPr>
              <a:t>Email: naitik.panjwani@fu-berlin.de</a:t>
            </a:r>
          </a:p>
        </p:txBody>
      </p:sp>
    </p:spTree>
    <p:extLst>
      <p:ext uri="{BB962C8B-B14F-4D97-AF65-F5344CB8AC3E}">
        <p14:creationId xmlns:p14="http://schemas.microsoft.com/office/powerpoint/2010/main" val="292235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3E37F0F-F4EE-41ED-B0D4-272D75920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9191"/>
          </a:xfrm>
        </p:spPr>
        <p:txBody>
          <a:bodyPr>
            <a:norm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Candidate System: VOTPP</a:t>
            </a:r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42B76E-BB88-44A9-15D9-997E844FEC8E}"/>
              </a:ext>
            </a:extLst>
          </p:cNvPr>
          <p:cNvSpPr txBox="1"/>
          <p:nvPr/>
        </p:nvSpPr>
        <p:spPr>
          <a:xfrm>
            <a:off x="85725" y="790575"/>
            <a:ext cx="1193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ptos" panose="020B0004020202020204" pitchFamily="34" charset="0"/>
              </a:rPr>
              <a:t>Candidate System has </a:t>
            </a:r>
            <a:r>
              <a:rPr lang="en-US" b="1" dirty="0">
                <a:latin typeface="Aptos" panose="020B0004020202020204" pitchFamily="34" charset="0"/>
              </a:rPr>
              <a:t>S=1/2 </a:t>
            </a:r>
            <a:r>
              <a:rPr lang="en-US" dirty="0">
                <a:latin typeface="Aptos" panose="020B0004020202020204" pitchFamily="34" charset="0"/>
              </a:rPr>
              <a:t>(</a:t>
            </a:r>
            <a:r>
              <a:rPr lang="en-US" sz="1800" dirty="0"/>
              <a:t>3d</a:t>
            </a:r>
            <a:r>
              <a:rPr lang="en-US" sz="1800" baseline="30000" dirty="0"/>
              <a:t>1</a:t>
            </a:r>
            <a:r>
              <a:rPr lang="en-US" sz="1800" dirty="0"/>
              <a:t> electron</a:t>
            </a:r>
            <a:r>
              <a:rPr lang="en-US" dirty="0">
                <a:latin typeface="Aptos" panose="020B0004020202020204" pitchFamily="34" charset="0"/>
              </a:rPr>
              <a:t>) and </a:t>
            </a:r>
          </a:p>
          <a:p>
            <a:r>
              <a:rPr lang="en-US" b="1" dirty="0">
                <a:latin typeface="Aptos" panose="020B0004020202020204" pitchFamily="34" charset="0"/>
              </a:rPr>
              <a:t>		               I = 7/2 </a:t>
            </a:r>
            <a:r>
              <a:rPr lang="en-US" dirty="0">
                <a:latin typeface="Aptos" panose="020B0004020202020204" pitchFamily="34" charset="0"/>
              </a:rPr>
              <a:t>(99.75% natural abundance of </a:t>
            </a:r>
            <a:r>
              <a:rPr lang="en-US" baseline="30000" dirty="0">
                <a:latin typeface="Aptos" panose="020B0004020202020204" pitchFamily="34" charset="0"/>
              </a:rPr>
              <a:t>51</a:t>
            </a:r>
            <a:r>
              <a:rPr lang="en-US" dirty="0">
                <a:latin typeface="Aptos" panose="020B0004020202020204" pitchFamily="34" charset="0"/>
              </a:rPr>
              <a:t>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ptos" panose="020B0004020202020204" pitchFamily="34" charset="0"/>
              </a:rPr>
              <a:t>Electron Spin Coherence T</a:t>
            </a:r>
            <a:r>
              <a:rPr lang="en-GB" baseline="-25000" dirty="0">
                <a:latin typeface="Aptos" panose="020B0004020202020204" pitchFamily="34" charset="0"/>
              </a:rPr>
              <a:t>m</a:t>
            </a:r>
            <a:r>
              <a:rPr lang="en-GB" dirty="0">
                <a:latin typeface="Aptos" panose="020B0004020202020204" pitchFamily="34" charset="0"/>
              </a:rPr>
              <a:t> and T</a:t>
            </a:r>
            <a:r>
              <a:rPr lang="en-GB" baseline="-25000" dirty="0">
                <a:latin typeface="Aptos" panose="020B0004020202020204" pitchFamily="34" charset="0"/>
              </a:rPr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>
              <a:latin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-25000" dirty="0">
              <a:latin typeface="Aptos" panose="020B0004020202020204" pitchFamily="34" charset="0"/>
            </a:endParaRPr>
          </a:p>
        </p:txBody>
      </p:sp>
      <p:pic>
        <p:nvPicPr>
          <p:cNvPr id="1026" name="Picture 2" descr="Details are in the caption following the image">
            <a:extLst>
              <a:ext uri="{FF2B5EF4-FFF2-40B4-BE49-F238E27FC236}">
                <a16:creationId xmlns:a16="http://schemas.microsoft.com/office/drawing/2014/main" id="{CE85ABC5-2C24-795D-8907-721A1F75E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8" r="51885" b="3846"/>
          <a:stretch/>
        </p:blipFill>
        <p:spPr bwMode="auto">
          <a:xfrm>
            <a:off x="8148638" y="552450"/>
            <a:ext cx="324986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igure 1">
            <a:extLst>
              <a:ext uri="{FF2B5EF4-FFF2-40B4-BE49-F238E27FC236}">
                <a16:creationId xmlns:a16="http://schemas.microsoft.com/office/drawing/2014/main" id="{5ED664F6-0415-EF2D-34CC-6816309CA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0" y="1956130"/>
            <a:ext cx="4991100" cy="408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D051B1-553E-1E0D-EA8F-4831EBF2B381}"/>
              </a:ext>
            </a:extLst>
          </p:cNvPr>
          <p:cNvSpPr txBox="1"/>
          <p:nvPr/>
        </p:nvSpPr>
        <p:spPr>
          <a:xfrm>
            <a:off x="5785355" y="3851434"/>
            <a:ext cx="57197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2′ prepared by recrystallization of [VO(TPP)] and [</a:t>
            </a:r>
            <a:r>
              <a:rPr lang="en-US" dirty="0" err="1">
                <a:latin typeface="Aptos" panose="020B0004020202020204" pitchFamily="34" charset="0"/>
              </a:rPr>
              <a:t>TiO</a:t>
            </a:r>
            <a:r>
              <a:rPr lang="en-US" dirty="0">
                <a:latin typeface="Aptos" panose="020B0004020202020204" pitchFamily="34" charset="0"/>
              </a:rPr>
              <a:t>(TPP)] in 2:98 molar ratios</a:t>
            </a:r>
          </a:p>
          <a:p>
            <a:endParaRPr lang="en-GB" dirty="0">
              <a:latin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8A7D92-E209-1DE5-B03B-EB54641201DC}"/>
              </a:ext>
            </a:extLst>
          </p:cNvPr>
          <p:cNvSpPr txBox="1"/>
          <p:nvPr/>
        </p:nvSpPr>
        <p:spPr>
          <a:xfrm>
            <a:off x="5900738" y="4636160"/>
            <a:ext cx="4495799" cy="923330"/>
          </a:xfrm>
          <a:prstGeom prst="rect">
            <a:avLst/>
          </a:prstGeom>
          <a:noFill/>
        </p:spPr>
        <p:txBody>
          <a:bodyPr wrap="square" numCol="2" anchor="ctr">
            <a:spAutoFit/>
          </a:bodyPr>
          <a:lstStyle/>
          <a:p>
            <a:r>
              <a:rPr lang="en-US" dirty="0">
                <a:latin typeface="Aptos" panose="020B0004020202020204" pitchFamily="34" charset="0"/>
              </a:rPr>
              <a:t>At </a:t>
            </a:r>
            <a:r>
              <a:rPr lang="en-GB" dirty="0">
                <a:latin typeface="Aptos" panose="020B0004020202020204" pitchFamily="34" charset="0"/>
              </a:rPr>
              <a:t>288</a:t>
            </a:r>
            <a:r>
              <a:rPr lang="en-US" dirty="0">
                <a:latin typeface="Aptos" panose="020B0004020202020204" pitchFamily="34" charset="0"/>
              </a:rPr>
              <a:t> K</a:t>
            </a:r>
          </a:p>
          <a:p>
            <a:r>
              <a:rPr lang="en-US" dirty="0">
                <a:latin typeface="Aptos" panose="020B0004020202020204" pitchFamily="34" charset="0"/>
              </a:rPr>
              <a:t>T</a:t>
            </a:r>
            <a:r>
              <a:rPr lang="en-US" baseline="-25000" dirty="0">
                <a:latin typeface="Aptos" panose="020B0004020202020204" pitchFamily="34" charset="0"/>
              </a:rPr>
              <a:t>m</a:t>
            </a:r>
            <a:r>
              <a:rPr lang="en-US" dirty="0">
                <a:latin typeface="Aptos" panose="020B0004020202020204" pitchFamily="34" charset="0"/>
              </a:rPr>
              <a:t> ~ </a:t>
            </a:r>
            <a:r>
              <a:rPr lang="en-GB" dirty="0">
                <a:latin typeface="Aptos" panose="020B0004020202020204" pitchFamily="34" charset="0"/>
              </a:rPr>
              <a:t>143</a:t>
            </a:r>
            <a:r>
              <a:rPr lang="en-US" dirty="0">
                <a:latin typeface="Aptos" panose="020B0004020202020204" pitchFamily="34" charset="0"/>
              </a:rPr>
              <a:t> ns</a:t>
            </a:r>
          </a:p>
          <a:p>
            <a:r>
              <a:rPr lang="en-US" dirty="0">
                <a:latin typeface="Aptos" panose="020B0004020202020204" pitchFamily="34" charset="0"/>
              </a:rPr>
              <a:t>T</a:t>
            </a:r>
            <a:r>
              <a:rPr lang="en-US" baseline="-25000" dirty="0">
                <a:latin typeface="Aptos" panose="020B0004020202020204" pitchFamily="34" charset="0"/>
              </a:rPr>
              <a:t>1</a:t>
            </a:r>
            <a:r>
              <a:rPr lang="en-US" dirty="0">
                <a:latin typeface="Aptos" panose="020B0004020202020204" pitchFamily="34" charset="0"/>
              </a:rPr>
              <a:t> ~ </a:t>
            </a:r>
            <a:r>
              <a:rPr lang="en-GB" dirty="0">
                <a:latin typeface="Aptos" panose="020B0004020202020204" pitchFamily="34" charset="0"/>
              </a:rPr>
              <a:t>408 </a:t>
            </a:r>
            <a:r>
              <a:rPr lang="en-US" dirty="0">
                <a:latin typeface="Aptos" panose="020B0004020202020204" pitchFamily="34" charset="0"/>
              </a:rPr>
              <a:t>µs </a:t>
            </a:r>
          </a:p>
          <a:p>
            <a:r>
              <a:rPr lang="en-US" dirty="0">
                <a:latin typeface="Aptos" panose="020B0004020202020204" pitchFamily="34" charset="0"/>
              </a:rPr>
              <a:t>At 5 K</a:t>
            </a:r>
          </a:p>
          <a:p>
            <a:r>
              <a:rPr lang="en-US" dirty="0">
                <a:latin typeface="Aptos" panose="020B0004020202020204" pitchFamily="34" charset="0"/>
              </a:rPr>
              <a:t>T</a:t>
            </a:r>
            <a:r>
              <a:rPr lang="en-US" baseline="-25000" dirty="0">
                <a:latin typeface="Aptos" panose="020B0004020202020204" pitchFamily="34" charset="0"/>
              </a:rPr>
              <a:t>m</a:t>
            </a:r>
            <a:r>
              <a:rPr lang="en-US" dirty="0">
                <a:latin typeface="Aptos" panose="020B0004020202020204" pitchFamily="34" charset="0"/>
              </a:rPr>
              <a:t>~ </a:t>
            </a:r>
            <a:r>
              <a:rPr lang="en-GB" dirty="0">
                <a:latin typeface="Aptos" panose="020B0004020202020204" pitchFamily="34" charset="0"/>
              </a:rPr>
              <a:t>1.08</a:t>
            </a:r>
            <a:r>
              <a:rPr lang="en-US" dirty="0">
                <a:latin typeface="Aptos" panose="020B0004020202020204" pitchFamily="34" charset="0"/>
              </a:rPr>
              <a:t> µs</a:t>
            </a:r>
          </a:p>
          <a:p>
            <a:r>
              <a:rPr lang="en-US" dirty="0">
                <a:latin typeface="Aptos" panose="020B0004020202020204" pitchFamily="34" charset="0"/>
              </a:rPr>
              <a:t>T</a:t>
            </a:r>
            <a:r>
              <a:rPr lang="en-US" baseline="-25000" dirty="0">
                <a:latin typeface="Aptos" panose="020B0004020202020204" pitchFamily="34" charset="0"/>
              </a:rPr>
              <a:t>1</a:t>
            </a:r>
            <a:r>
              <a:rPr lang="en-US" dirty="0">
                <a:latin typeface="Aptos" panose="020B0004020202020204" pitchFamily="34" charset="0"/>
              </a:rPr>
              <a:t> ~ </a:t>
            </a:r>
            <a:r>
              <a:rPr lang="en-GB" dirty="0">
                <a:latin typeface="Aptos" panose="020B0004020202020204" pitchFamily="34" charset="0"/>
              </a:rPr>
              <a:t>1411</a:t>
            </a:r>
            <a:r>
              <a:rPr lang="en-US" dirty="0">
                <a:latin typeface="Aptos" panose="020B0004020202020204" pitchFamily="34" charset="0"/>
              </a:rPr>
              <a:t> µs  </a:t>
            </a:r>
            <a:endParaRPr lang="en-GB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126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114</Words>
  <Application>Microsoft Office PowerPoint</Application>
  <PresentationFormat>Widescreen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Electrical Detection of a  Molecular Spin Qubit Candidate</vt:lpstr>
      <vt:lpstr>Candidate System: VOTPP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npanj</dc:creator>
  <cp:lastModifiedBy>npanj</cp:lastModifiedBy>
  <cp:revision>1</cp:revision>
  <dcterms:created xsi:type="dcterms:W3CDTF">2024-10-17T16:15:47Z</dcterms:created>
  <dcterms:modified xsi:type="dcterms:W3CDTF">2024-10-17T16:16:56Z</dcterms:modified>
</cp:coreProperties>
</file>